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782aeed22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782aeed2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782aeed2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782aeed2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782aeed22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782aeed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782aeed22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782aeed2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782aeed22_1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782aeed2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782aeed22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782aeed2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782aeed22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782aeed2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782aeed22_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782aeed2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782aeed22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782aeed2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782aeed22_1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782aeed2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782aeed22_1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782aeed22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782aeed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782aeed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782aeed2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782aeed2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782aeed22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782aeed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82aeed22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782aeed2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782aeed22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782aeed2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782aeed22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782aeed2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86" name="Google Shape;86;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Sigmoid_function"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Activation_func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medium.com/the-theory-of-everything/understanding-activation-functions-in-neural-networks-9491262884e0" TargetMode="External"/><Relationship Id="rId5" Type="http://schemas.openxmlformats.org/officeDocument/2006/relationships/hyperlink" Target="https://towardsdatascience.com/types-of-optimization-algorithms-used-in-neural-networks-and-ways-to-optimize-gradient-95ae5d39529f" TargetMode="External"/><Relationship Id="rId4" Type="http://schemas.openxmlformats.org/officeDocument/2006/relationships/hyperlink" Target="https://www.youtube.com/watch?v=aircAruvnKk&amp;list=PLZHQObOWTQDNU6R1_67000Dx_ZCJB-3pi" TargetMode="External"/><Relationship Id="rId9" Type="http://schemas.openxmlformats.org/officeDocument/2006/relationships/hyperlink" Target="https://www.kaggle.com/dansbecker/rectified-linear-units-relu-in-deep-learning"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Clasificator obiecte vestimentare</a:t>
            </a:r>
            <a:endParaRPr/>
          </a:p>
        </p:txBody>
      </p:sp>
      <p:sp>
        <p:nvSpPr>
          <p:cNvPr id="144" name="Google Shape;144;p18"/>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en-US"/>
              <a:t>Rudeanu Adrian-Ioan</a:t>
            </a:r>
            <a:endParaRPr/>
          </a:p>
          <a:p>
            <a:pPr marL="0" lvl="0" indent="0" algn="r" rtl="0">
              <a:spcBef>
                <a:spcPts val="1000"/>
              </a:spcBef>
              <a:spcAft>
                <a:spcPts val="0"/>
              </a:spcAft>
              <a:buSzPts val="1440"/>
              <a:buNone/>
            </a:pPr>
            <a:r>
              <a:rPr lang="en-US"/>
              <a:t>Giba Stefan</a:t>
            </a:r>
            <a:endParaRPr/>
          </a:p>
        </p:txBody>
      </p:sp>
      <p:pic>
        <p:nvPicPr>
          <p:cNvPr id="145" name="Google Shape;145;p18" descr="Imagini pentru clothes"/>
          <p:cNvPicPr preferRelativeResize="0"/>
          <p:nvPr/>
        </p:nvPicPr>
        <p:blipFill rotWithShape="1">
          <a:blip r:embed="rId3">
            <a:alphaModFix/>
          </a:blip>
          <a:srcRect/>
          <a:stretch/>
        </p:blipFill>
        <p:spPr>
          <a:xfrm>
            <a:off x="498475" y="3550259"/>
            <a:ext cx="4141423" cy="27626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body" idx="1"/>
          </p:nvPr>
        </p:nvSpPr>
        <p:spPr>
          <a:xfrm>
            <a:off x="6610155" y="602555"/>
            <a:ext cx="3957300" cy="565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Meniul de runtime unde putem sa:</a:t>
            </a:r>
            <a:endParaRPr/>
          </a:p>
          <a:p>
            <a:pPr marL="457200" lvl="0" indent="-320040" algn="l" rtl="0">
              <a:spcBef>
                <a:spcPts val="1000"/>
              </a:spcBef>
              <a:spcAft>
                <a:spcPts val="0"/>
              </a:spcAft>
              <a:buSzPts val="1440"/>
              <a:buAutoNum type="arabicPeriod"/>
            </a:pPr>
            <a:r>
              <a:rPr lang="en-US"/>
              <a:t>Rulam toate celulele</a:t>
            </a:r>
            <a:endParaRPr/>
          </a:p>
          <a:p>
            <a:pPr marL="457200" lvl="0" indent="-320040" algn="l" rtl="0">
              <a:spcBef>
                <a:spcPts val="0"/>
              </a:spcBef>
              <a:spcAft>
                <a:spcPts val="0"/>
              </a:spcAft>
              <a:buSzPts val="1440"/>
              <a:buAutoNum type="arabicPeriod"/>
            </a:pPr>
            <a:r>
              <a:rPr lang="en-US"/>
              <a:t>Decidem ordinea sau cantitatea de celule pe care le rulam</a:t>
            </a:r>
            <a:endParaRPr/>
          </a:p>
          <a:p>
            <a:pPr marL="457200" lvl="0" indent="-320040" algn="l" rtl="0">
              <a:spcBef>
                <a:spcPts val="0"/>
              </a:spcBef>
              <a:spcAft>
                <a:spcPts val="0"/>
              </a:spcAft>
              <a:buSzPts val="1440"/>
              <a:buAutoNum type="arabicPeriod"/>
            </a:pPr>
            <a:r>
              <a:rPr lang="en-US"/>
              <a:t>Alegem sa folosim procesarea GPU</a:t>
            </a:r>
            <a:endParaRPr/>
          </a:p>
          <a:p>
            <a:pPr marL="457200" lvl="0" indent="-320040" algn="l" rtl="0">
              <a:spcBef>
                <a:spcPts val="0"/>
              </a:spcBef>
              <a:spcAft>
                <a:spcPts val="0"/>
              </a:spcAft>
              <a:buSzPts val="1440"/>
              <a:buAutoNum type="arabicPeriod"/>
            </a:pPr>
            <a:r>
              <a:rPr lang="en-US"/>
              <a:t>Rulam din nou stergand rularile precedente</a:t>
            </a:r>
            <a:endParaRPr/>
          </a:p>
        </p:txBody>
      </p:sp>
      <p:pic>
        <p:nvPicPr>
          <p:cNvPr id="208" name="Google Shape;208;p27"/>
          <p:cNvPicPr preferRelativeResize="0"/>
          <p:nvPr/>
        </p:nvPicPr>
        <p:blipFill>
          <a:blip r:embed="rId3">
            <a:alphaModFix/>
          </a:blip>
          <a:stretch>
            <a:fillRect/>
          </a:stretch>
        </p:blipFill>
        <p:spPr>
          <a:xfrm>
            <a:off x="677314" y="609600"/>
            <a:ext cx="5932829" cy="543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8"/>
          <p:cNvSpPr txBox="1">
            <a:spLocks noGrp="1"/>
          </p:cNvSpPr>
          <p:nvPr>
            <p:ph type="body" idx="1"/>
          </p:nvPr>
        </p:nvSpPr>
        <p:spPr>
          <a:xfrm>
            <a:off x="6553600" y="609600"/>
            <a:ext cx="2782500" cy="5867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Meniul de insert permite adaugarea de celule noi de mai multe tipuri.</a:t>
            </a:r>
            <a:endParaRPr/>
          </a:p>
        </p:txBody>
      </p:sp>
      <p:pic>
        <p:nvPicPr>
          <p:cNvPr id="215" name="Google Shape;215;p28"/>
          <p:cNvPicPr preferRelativeResize="0"/>
          <p:nvPr/>
        </p:nvPicPr>
        <p:blipFill>
          <a:blip r:embed="rId3">
            <a:alphaModFix/>
          </a:blip>
          <a:stretch>
            <a:fillRect/>
          </a:stretch>
        </p:blipFill>
        <p:spPr>
          <a:xfrm>
            <a:off x="677314" y="609600"/>
            <a:ext cx="5876275" cy="543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Retele neuroale</a:t>
            </a:r>
            <a:endParaRPr/>
          </a:p>
        </p:txBody>
      </p:sp>
      <p:sp>
        <p:nvSpPr>
          <p:cNvPr id="221" name="Google Shape;221;p29"/>
          <p:cNvSpPr txBox="1">
            <a:spLocks noGrp="1"/>
          </p:cNvSpPr>
          <p:nvPr>
            <p:ph type="body" idx="1"/>
          </p:nvPr>
        </p:nvSpPr>
        <p:spPr>
          <a:xfrm>
            <a:off x="838200" y="1825625"/>
            <a:ext cx="4685522" cy="435133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Perceptrons</a:t>
            </a:r>
            <a:endParaRPr/>
          </a:p>
          <a:p>
            <a:pPr marL="342900" lvl="0" indent="-342900" algn="l" rtl="0">
              <a:spcBef>
                <a:spcPts val="1000"/>
              </a:spcBef>
              <a:spcAft>
                <a:spcPts val="0"/>
              </a:spcAft>
              <a:buSzPts val="1440"/>
              <a:buChar char="►"/>
            </a:pPr>
            <a:r>
              <a:rPr lang="en-US"/>
              <a:t>Convolutional Neural Networks(CNN)</a:t>
            </a:r>
            <a:endParaRPr/>
          </a:p>
          <a:p>
            <a:pPr marL="342900" lvl="0" indent="-342900" algn="l" rtl="0">
              <a:spcBef>
                <a:spcPts val="1000"/>
              </a:spcBef>
              <a:spcAft>
                <a:spcPts val="0"/>
              </a:spcAft>
              <a:buSzPts val="1440"/>
              <a:buChar char="►"/>
            </a:pPr>
            <a:r>
              <a:rPr lang="en-US"/>
              <a:t>Recurrent Neural Networks(RNN)</a:t>
            </a:r>
            <a:endParaRPr/>
          </a:p>
          <a:p>
            <a:pPr marL="342900" lvl="0" indent="-342900" algn="l" rtl="0">
              <a:spcBef>
                <a:spcPts val="1000"/>
              </a:spcBef>
              <a:spcAft>
                <a:spcPts val="0"/>
              </a:spcAft>
              <a:buSzPts val="1440"/>
              <a:buChar char="►"/>
            </a:pPr>
            <a:r>
              <a:rPr lang="en-US"/>
              <a:t>Long / Short Term Memory(LSTM)</a:t>
            </a:r>
            <a:endParaRPr/>
          </a:p>
          <a:p>
            <a:pPr marL="342900" lvl="0" indent="-342900" algn="l" rtl="0">
              <a:spcBef>
                <a:spcPts val="1000"/>
              </a:spcBef>
              <a:spcAft>
                <a:spcPts val="0"/>
              </a:spcAft>
              <a:buSzPts val="1440"/>
              <a:buChar char="►"/>
            </a:pPr>
            <a:r>
              <a:rPr lang="en-US"/>
              <a:t>Generative Adversarial Network</a:t>
            </a:r>
            <a:endParaRPr/>
          </a:p>
        </p:txBody>
      </p:sp>
      <p:pic>
        <p:nvPicPr>
          <p:cNvPr id="222" name="Google Shape;222;p29" descr="Imagini pentru neural networks"/>
          <p:cNvPicPr preferRelativeResize="0"/>
          <p:nvPr/>
        </p:nvPicPr>
        <p:blipFill rotWithShape="1">
          <a:blip r:embed="rId3">
            <a:alphaModFix/>
          </a:blip>
          <a:srcRect/>
          <a:stretch/>
        </p:blipFill>
        <p:spPr>
          <a:xfrm>
            <a:off x="6096000" y="2190871"/>
            <a:ext cx="5188986" cy="24762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Perceptron</a:t>
            </a:r>
            <a:endParaRPr/>
          </a:p>
        </p:txBody>
      </p:sp>
      <p:pic>
        <p:nvPicPr>
          <p:cNvPr id="228" name="Google Shape;228;p30" descr="https://cdn-images-1.medium.com/max/1200/1*MeeNxFHM2IHXfbOdl43Vdg.png"/>
          <p:cNvPicPr preferRelativeResize="0">
            <a:picLocks noGrp="1"/>
          </p:cNvPicPr>
          <p:nvPr>
            <p:ph type="body" idx="1"/>
          </p:nvPr>
        </p:nvPicPr>
        <p:blipFill rotWithShape="1">
          <a:blip r:embed="rId3">
            <a:alphaModFix/>
          </a:blip>
          <a:srcRect/>
          <a:stretch/>
        </p:blipFill>
        <p:spPr>
          <a:xfrm>
            <a:off x="948804" y="1930400"/>
            <a:ext cx="5264842" cy="2961474"/>
          </a:xfrm>
          <a:prstGeom prst="rect">
            <a:avLst/>
          </a:prstGeom>
          <a:noFill/>
          <a:ln>
            <a:noFill/>
          </a:ln>
        </p:spPr>
      </p:pic>
      <p:sp>
        <p:nvSpPr>
          <p:cNvPr id="229" name="Google Shape;229;p30"/>
          <p:cNvSpPr txBox="1"/>
          <p:nvPr/>
        </p:nvSpPr>
        <p:spPr>
          <a:xfrm>
            <a:off x="7102136" y="1930400"/>
            <a:ext cx="3249227"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Primul tip de retea neuronala(1958).</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Se foloseste in supervised learning.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Celula de baza in alte structuri neuronale.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CNN</a:t>
            </a:r>
            <a:endParaRPr/>
          </a:p>
        </p:txBody>
      </p:sp>
      <p:pic>
        <p:nvPicPr>
          <p:cNvPr id="235" name="Google Shape;235;p31" descr="Imagini pentru convolutional neural network"/>
          <p:cNvPicPr preferRelativeResize="0">
            <a:picLocks noGrp="1"/>
          </p:cNvPicPr>
          <p:nvPr>
            <p:ph type="body" idx="1"/>
          </p:nvPr>
        </p:nvPicPr>
        <p:blipFill rotWithShape="1">
          <a:blip r:embed="rId3">
            <a:alphaModFix/>
          </a:blip>
          <a:srcRect/>
          <a:stretch/>
        </p:blipFill>
        <p:spPr>
          <a:xfrm>
            <a:off x="846386" y="3510590"/>
            <a:ext cx="9256404" cy="2737810"/>
          </a:xfrm>
          <a:prstGeom prst="rect">
            <a:avLst/>
          </a:prstGeom>
          <a:noFill/>
          <a:ln>
            <a:noFill/>
          </a:ln>
        </p:spPr>
      </p:pic>
      <p:sp>
        <p:nvSpPr>
          <p:cNvPr id="236" name="Google Shape;236;p31"/>
          <p:cNvSpPr txBox="1"/>
          <p:nvPr/>
        </p:nvSpPr>
        <p:spPr>
          <a:xfrm>
            <a:off x="1198485" y="1447060"/>
            <a:ext cx="4421080" cy="2031325"/>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Se foloseste in general pentru clasificatoare de imagini.</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Sunt foarte bune pentru lucrul cu imagini si se folosesc si in edge recognition, filtre(ex. Sharpen), etc.</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rebuchet MS"/>
              <a:ea typeface="Trebuchet MS"/>
              <a:cs typeface="Trebuchet MS"/>
              <a:sym typeface="Trebuchet M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rebuchet MS"/>
              <a:ea typeface="Trebuchet MS"/>
              <a:cs typeface="Trebuchet MS"/>
              <a:sym typeface="Trebuchet MS"/>
            </a:endParaRPr>
          </a:p>
        </p:txBody>
      </p:sp>
      <p:pic>
        <p:nvPicPr>
          <p:cNvPr id="237" name="Google Shape;237;p31" descr="http://cs231n.github.io/assets/cnn/convnet.jpeg"/>
          <p:cNvPicPr preferRelativeResize="0"/>
          <p:nvPr/>
        </p:nvPicPr>
        <p:blipFill rotWithShape="1">
          <a:blip r:embed="rId4">
            <a:alphaModFix/>
          </a:blip>
          <a:srcRect/>
          <a:stretch/>
        </p:blipFill>
        <p:spPr>
          <a:xfrm>
            <a:off x="6096000" y="387221"/>
            <a:ext cx="5976939" cy="28622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RNN</a:t>
            </a:r>
            <a:endParaRPr/>
          </a:p>
        </p:txBody>
      </p:sp>
      <p:pic>
        <p:nvPicPr>
          <p:cNvPr id="243" name="Google Shape;243;p32" descr="Imagini pentru recurent neural network"/>
          <p:cNvPicPr preferRelativeResize="0">
            <a:picLocks noGrp="1"/>
          </p:cNvPicPr>
          <p:nvPr>
            <p:ph type="body" idx="1"/>
          </p:nvPr>
        </p:nvPicPr>
        <p:blipFill rotWithShape="1">
          <a:blip r:embed="rId3">
            <a:alphaModFix/>
          </a:blip>
          <a:srcRect/>
          <a:stretch/>
        </p:blipFill>
        <p:spPr>
          <a:xfrm>
            <a:off x="917386" y="1827196"/>
            <a:ext cx="4329038" cy="3881437"/>
          </a:xfrm>
          <a:prstGeom prst="rect">
            <a:avLst/>
          </a:prstGeom>
          <a:noFill/>
          <a:ln>
            <a:noFill/>
          </a:ln>
        </p:spPr>
      </p:pic>
      <p:pic>
        <p:nvPicPr>
          <p:cNvPr id="244" name="Google Shape;244;p32" descr="https://miro.medium.com/max/627/1*xLcQd_xeBWHeC6CeYSJ9bA.png"/>
          <p:cNvPicPr preferRelativeResize="0"/>
          <p:nvPr/>
        </p:nvPicPr>
        <p:blipFill rotWithShape="1">
          <a:blip r:embed="rId4">
            <a:alphaModFix/>
          </a:blip>
          <a:srcRect/>
          <a:stretch/>
        </p:blipFill>
        <p:spPr>
          <a:xfrm>
            <a:off x="5302439" y="3767915"/>
            <a:ext cx="5972175" cy="2009775"/>
          </a:xfrm>
          <a:prstGeom prst="rect">
            <a:avLst/>
          </a:prstGeom>
          <a:noFill/>
          <a:ln>
            <a:noFill/>
          </a:ln>
        </p:spPr>
      </p:pic>
      <p:sp>
        <p:nvSpPr>
          <p:cNvPr id="245" name="Google Shape;245;p32"/>
          <p:cNvSpPr txBox="1"/>
          <p:nvPr/>
        </p:nvSpPr>
        <p:spPr>
          <a:xfrm>
            <a:off x="6096000" y="1270000"/>
            <a:ext cx="4329038"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Aici apare memoria in machine learning.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Nu evalueaza numai input-uri si output-uri ci si tin cont de intregul istoric parcurs.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LSTM</a:t>
            </a:r>
            <a:endParaRPr/>
          </a:p>
        </p:txBody>
      </p:sp>
      <p:pic>
        <p:nvPicPr>
          <p:cNvPr id="251" name="Google Shape;251;p33" descr="https://cdn-images-1.medium.com/max/1200/1*U8WEAVgg2MQPX1ktGWhDuQ.jpeg"/>
          <p:cNvPicPr preferRelativeResize="0">
            <a:picLocks noGrp="1"/>
          </p:cNvPicPr>
          <p:nvPr>
            <p:ph type="body" idx="1"/>
          </p:nvPr>
        </p:nvPicPr>
        <p:blipFill rotWithShape="1">
          <a:blip r:embed="rId3">
            <a:alphaModFix/>
          </a:blip>
          <a:srcRect/>
          <a:stretch/>
        </p:blipFill>
        <p:spPr>
          <a:xfrm>
            <a:off x="988802" y="1930400"/>
            <a:ext cx="5175249" cy="3881437"/>
          </a:xfrm>
          <a:prstGeom prst="rect">
            <a:avLst/>
          </a:prstGeom>
          <a:noFill/>
          <a:ln>
            <a:noFill/>
          </a:ln>
        </p:spPr>
      </p:pic>
      <p:sp>
        <p:nvSpPr>
          <p:cNvPr id="252" name="Google Shape;252;p33"/>
          <p:cNvSpPr txBox="1"/>
          <p:nvPr/>
        </p:nvSpPr>
        <p:spPr>
          <a:xfrm>
            <a:off x="6634065" y="1380931"/>
            <a:ext cx="3573625" cy="3139321"/>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Ajuta la evitarea problemei “gradient vanishing”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Permit retelei sa se antreneze consatant fara sa intampine probleme pe parcursul unei durate mai mari de iteratie.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Propaga eroarea prin retea si ramane mai constanta.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Aplicatii in Language modeling, handwritten/image generation.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Generative Adversarial Network</a:t>
            </a:r>
            <a:endParaRPr/>
          </a:p>
        </p:txBody>
      </p:sp>
      <p:pic>
        <p:nvPicPr>
          <p:cNvPr id="258" name="Google Shape;258;p34" descr="https://cdn-images-1.medium.com/max/1600/1*rBzsscyaphy0NPkScOjYmA.png"/>
          <p:cNvPicPr preferRelativeResize="0">
            <a:picLocks noGrp="1"/>
          </p:cNvPicPr>
          <p:nvPr>
            <p:ph type="body" idx="1"/>
          </p:nvPr>
        </p:nvPicPr>
        <p:blipFill rotWithShape="1">
          <a:blip r:embed="rId3">
            <a:alphaModFix/>
          </a:blip>
          <a:srcRect/>
          <a:stretch/>
        </p:blipFill>
        <p:spPr>
          <a:xfrm>
            <a:off x="677334" y="2399004"/>
            <a:ext cx="6504152" cy="3129869"/>
          </a:xfrm>
          <a:prstGeom prst="rect">
            <a:avLst/>
          </a:prstGeom>
          <a:noFill/>
          <a:ln>
            <a:noFill/>
          </a:ln>
        </p:spPr>
      </p:pic>
      <p:sp>
        <p:nvSpPr>
          <p:cNvPr id="259" name="Google Shape;259;p34"/>
          <p:cNvSpPr txBox="1"/>
          <p:nvPr/>
        </p:nvSpPr>
        <p:spPr>
          <a:xfrm>
            <a:off x="8070980" y="2295331"/>
            <a:ext cx="3013787" cy="2031325"/>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2014</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2 AI care concureaza unul cu altul.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Productie de structure complexe foarte realiste.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Optimizatori</a:t>
            </a:r>
            <a:endParaRPr/>
          </a:p>
        </p:txBody>
      </p:sp>
      <p:sp>
        <p:nvSpPr>
          <p:cNvPr id="265" name="Google Shape;265;p3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Adam</a:t>
            </a:r>
            <a:endParaRPr/>
          </a:p>
          <a:p>
            <a:pPr marL="342900" lvl="0" indent="-342900" algn="l" rtl="0">
              <a:spcBef>
                <a:spcPts val="1000"/>
              </a:spcBef>
              <a:spcAft>
                <a:spcPts val="0"/>
              </a:spcAft>
              <a:buSzPts val="1440"/>
              <a:buChar char="►"/>
            </a:pPr>
            <a:r>
              <a:rPr lang="en-US"/>
              <a:t>Gradient Descendent</a:t>
            </a:r>
            <a:endParaRPr/>
          </a:p>
          <a:p>
            <a:pPr marL="342900" lvl="0" indent="-342900" algn="l" rtl="0">
              <a:spcBef>
                <a:spcPts val="1000"/>
              </a:spcBef>
              <a:spcAft>
                <a:spcPts val="0"/>
              </a:spcAft>
              <a:buSzPts val="1440"/>
              <a:buChar char="►"/>
            </a:pPr>
            <a:r>
              <a:rPr lang="en-US"/>
              <a:t>RMSProp</a:t>
            </a:r>
            <a:endParaRPr/>
          </a:p>
        </p:txBody>
      </p:sp>
      <p:pic>
        <p:nvPicPr>
          <p:cNvPr id="266" name="Google Shape;266;p35" descr="https://cdn-images-1.medium.com/max/1000/1*Y2KPVGrVX9MQkeI8Yjy59Q.gif"/>
          <p:cNvPicPr preferRelativeResize="0"/>
          <p:nvPr/>
        </p:nvPicPr>
        <p:blipFill rotWithShape="1">
          <a:blip r:embed="rId3">
            <a:alphaModFix/>
          </a:blip>
          <a:srcRect/>
          <a:stretch/>
        </p:blipFill>
        <p:spPr>
          <a:xfrm>
            <a:off x="3486895" y="1143000"/>
            <a:ext cx="5905500" cy="457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a:t>
            </a:r>
            <a:endParaRPr/>
          </a:p>
        </p:txBody>
      </p:sp>
      <p:pic>
        <p:nvPicPr>
          <p:cNvPr id="272" name="Google Shape;272;p36" descr="Imagini pentru adam optimizer"/>
          <p:cNvPicPr preferRelativeResize="0">
            <a:picLocks noGrp="1"/>
          </p:cNvPicPr>
          <p:nvPr>
            <p:ph type="body" idx="1"/>
          </p:nvPr>
        </p:nvPicPr>
        <p:blipFill rotWithShape="1">
          <a:blip r:embed="rId3">
            <a:alphaModFix/>
          </a:blip>
          <a:srcRect/>
          <a:stretch/>
        </p:blipFill>
        <p:spPr>
          <a:xfrm>
            <a:off x="677690" y="2839932"/>
            <a:ext cx="8596312" cy="3712357"/>
          </a:xfrm>
          <a:prstGeom prst="rect">
            <a:avLst/>
          </a:prstGeom>
          <a:noFill/>
          <a:ln>
            <a:noFill/>
          </a:ln>
        </p:spPr>
      </p:pic>
      <p:sp>
        <p:nvSpPr>
          <p:cNvPr id="273" name="Google Shape;273;p36"/>
          <p:cNvSpPr txBox="1"/>
          <p:nvPr/>
        </p:nvSpPr>
        <p:spPr>
          <a:xfrm>
            <a:off x="994299" y="1198485"/>
            <a:ext cx="8087557"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State-of-the-Art. 2015</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Combina AdaGrad si RMSProp.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Recomandat de cursurile de la Stanford ca si punct de plecare pentru rezultate consistente in diverse aplicatii.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Cuprins:</a:t>
            </a:r>
            <a:endParaRPr/>
          </a:p>
        </p:txBody>
      </p:sp>
      <p:sp>
        <p:nvSpPr>
          <p:cNvPr id="151" name="Google Shape;151;p1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Colab</a:t>
            </a:r>
            <a:endParaRPr/>
          </a:p>
          <a:p>
            <a:pPr marL="342900" lvl="0" indent="-342900" algn="l" rtl="0">
              <a:spcBef>
                <a:spcPts val="1000"/>
              </a:spcBef>
              <a:spcAft>
                <a:spcPts val="0"/>
              </a:spcAft>
              <a:buSzPts val="1440"/>
              <a:buChar char="►"/>
            </a:pPr>
            <a:r>
              <a:rPr lang="en-US"/>
              <a:t>Retele neuronale</a:t>
            </a:r>
            <a:endParaRPr/>
          </a:p>
          <a:p>
            <a:pPr marL="342900" lvl="0" indent="-342900" algn="l" rtl="0">
              <a:spcBef>
                <a:spcPts val="1000"/>
              </a:spcBef>
              <a:spcAft>
                <a:spcPts val="0"/>
              </a:spcAft>
              <a:buSzPts val="1440"/>
              <a:buChar char="►"/>
            </a:pPr>
            <a:r>
              <a:rPr lang="en-US"/>
              <a:t>Optimizatori</a:t>
            </a:r>
            <a:endParaRPr/>
          </a:p>
          <a:p>
            <a:pPr marL="342900" lvl="0" indent="-342900" algn="l" rtl="0">
              <a:spcBef>
                <a:spcPts val="1000"/>
              </a:spcBef>
              <a:spcAft>
                <a:spcPts val="0"/>
              </a:spcAft>
              <a:buSzPts val="1440"/>
              <a:buChar char="►"/>
            </a:pPr>
            <a:r>
              <a:rPr lang="en-US"/>
              <a:t>Activatori</a:t>
            </a:r>
            <a:endParaRPr/>
          </a:p>
          <a:p>
            <a:pPr marL="342900" lvl="0" indent="-342900" algn="l" rtl="0">
              <a:spcBef>
                <a:spcPts val="1000"/>
              </a:spcBef>
              <a:spcAft>
                <a:spcPts val="0"/>
              </a:spcAft>
              <a:buSzPts val="1440"/>
              <a:buChar char="►"/>
            </a:pPr>
            <a:r>
              <a:rPr lang="en-US"/>
              <a:t>Tensorflow</a:t>
            </a:r>
            <a:endParaRPr/>
          </a:p>
          <a:p>
            <a:pPr marL="342900" lvl="0" indent="-342900" algn="l" rtl="0">
              <a:spcBef>
                <a:spcPts val="1000"/>
              </a:spcBef>
              <a:spcAft>
                <a:spcPts val="0"/>
              </a:spcAft>
              <a:buSzPts val="1440"/>
              <a:buChar char="►"/>
            </a:pPr>
            <a:r>
              <a:rPr lang="en-US"/>
              <a:t>Cod</a:t>
            </a:r>
            <a:endParaRPr/>
          </a:p>
          <a:p>
            <a:pPr marL="342900" lvl="0" indent="-342900" algn="l" rtl="0">
              <a:spcBef>
                <a:spcPts val="1000"/>
              </a:spcBef>
              <a:spcAft>
                <a:spcPts val="0"/>
              </a:spcAft>
              <a:buSzPts val="1440"/>
              <a:buChar char="►"/>
            </a:pPr>
            <a:r>
              <a:rPr lang="en-US"/>
              <a:t>Rezultate</a:t>
            </a:r>
            <a:endParaRPr/>
          </a:p>
          <a:p>
            <a:pPr marL="342900" lvl="0" indent="-342900" algn="l" rtl="0">
              <a:spcBef>
                <a:spcPts val="1000"/>
              </a:spcBef>
              <a:spcAft>
                <a:spcPts val="0"/>
              </a:spcAft>
              <a:buSzPts val="1440"/>
              <a:buChar char="►"/>
            </a:pPr>
            <a:r>
              <a:rPr lang="en-US"/>
              <a:t>Concluzii</a:t>
            </a: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p:txBody>
      </p:sp>
      <p:pic>
        <p:nvPicPr>
          <p:cNvPr id="152" name="Google Shape;152;p19" descr="Imagini pentru AI"/>
          <p:cNvPicPr preferRelativeResize="0"/>
          <p:nvPr/>
        </p:nvPicPr>
        <p:blipFill rotWithShape="1">
          <a:blip r:embed="rId3">
            <a:alphaModFix/>
          </a:blip>
          <a:srcRect/>
          <a:stretch/>
        </p:blipFill>
        <p:spPr>
          <a:xfrm>
            <a:off x="4860587" y="1909053"/>
            <a:ext cx="6079788" cy="30398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Stochastic Gradient Descent</a:t>
            </a:r>
            <a:endParaRPr/>
          </a:p>
        </p:txBody>
      </p:sp>
      <p:pic>
        <p:nvPicPr>
          <p:cNvPr id="279" name="Google Shape;279;p37" descr="Imagini pentru stochastic gradient descent"/>
          <p:cNvPicPr preferRelativeResize="0">
            <a:picLocks noGrp="1"/>
          </p:cNvPicPr>
          <p:nvPr>
            <p:ph type="body" idx="1"/>
          </p:nvPr>
        </p:nvPicPr>
        <p:blipFill rotWithShape="1">
          <a:blip r:embed="rId3">
            <a:alphaModFix/>
          </a:blip>
          <a:srcRect/>
          <a:stretch/>
        </p:blipFill>
        <p:spPr>
          <a:xfrm>
            <a:off x="1394561" y="2160588"/>
            <a:ext cx="7162915" cy="38814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RMSProp</a:t>
            </a:r>
            <a:endParaRPr/>
          </a:p>
        </p:txBody>
      </p:sp>
      <p:pic>
        <p:nvPicPr>
          <p:cNvPr id="285" name="Google Shape;285;p38" descr="Imagini pentru rmsprop"/>
          <p:cNvPicPr preferRelativeResize="0">
            <a:picLocks noGrp="1"/>
          </p:cNvPicPr>
          <p:nvPr>
            <p:ph type="body" idx="1"/>
          </p:nvPr>
        </p:nvPicPr>
        <p:blipFill rotWithShape="1">
          <a:blip r:embed="rId3">
            <a:alphaModFix/>
          </a:blip>
          <a:srcRect/>
          <a:stretch/>
        </p:blipFill>
        <p:spPr>
          <a:xfrm>
            <a:off x="1947707" y="2160588"/>
            <a:ext cx="6056623" cy="38814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Activatori</a:t>
            </a:r>
            <a:endParaRPr/>
          </a:p>
        </p:txBody>
      </p:sp>
      <p:sp>
        <p:nvSpPr>
          <p:cNvPr id="291" name="Google Shape;291;p3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Sigmoid</a:t>
            </a:r>
            <a:endParaRPr/>
          </a:p>
          <a:p>
            <a:pPr marL="342900" lvl="0" indent="-342900" algn="l" rtl="0">
              <a:spcBef>
                <a:spcPts val="1000"/>
              </a:spcBef>
              <a:spcAft>
                <a:spcPts val="0"/>
              </a:spcAft>
              <a:buSzPts val="1440"/>
              <a:buChar char="►"/>
            </a:pPr>
            <a:r>
              <a:rPr lang="en-US"/>
              <a:t>ReLU</a:t>
            </a:r>
            <a:endParaRPr/>
          </a:p>
          <a:p>
            <a:pPr marL="342900" lvl="0" indent="-342900" algn="l" rtl="0">
              <a:spcBef>
                <a:spcPts val="1000"/>
              </a:spcBef>
              <a:spcAft>
                <a:spcPts val="0"/>
              </a:spcAft>
              <a:buSzPts val="1440"/>
              <a:buChar char="►"/>
            </a:pPr>
            <a:r>
              <a:rPr lang="en-US"/>
              <a:t>Softmax</a:t>
            </a:r>
            <a:endParaRPr/>
          </a:p>
        </p:txBody>
      </p:sp>
      <p:pic>
        <p:nvPicPr>
          <p:cNvPr id="292" name="Google Shape;292;p39" descr="Imagini pentru activator function"/>
          <p:cNvPicPr preferRelativeResize="0"/>
          <p:nvPr/>
        </p:nvPicPr>
        <p:blipFill rotWithShape="1">
          <a:blip r:embed="rId3">
            <a:alphaModFix/>
          </a:blip>
          <a:srcRect/>
          <a:stretch/>
        </p:blipFill>
        <p:spPr>
          <a:xfrm>
            <a:off x="3681108" y="1446179"/>
            <a:ext cx="7086600" cy="381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Sigmoid</a:t>
            </a:r>
            <a:endParaRPr/>
          </a:p>
        </p:txBody>
      </p:sp>
      <p:pic>
        <p:nvPicPr>
          <p:cNvPr id="298" name="Google Shape;298;p40" descr="Sigmoid Function"/>
          <p:cNvPicPr preferRelativeResize="0">
            <a:picLocks noGrp="1"/>
          </p:cNvPicPr>
          <p:nvPr>
            <p:ph type="body" idx="1"/>
          </p:nvPr>
        </p:nvPicPr>
        <p:blipFill rotWithShape="1">
          <a:blip r:embed="rId3">
            <a:alphaModFix/>
          </a:blip>
          <a:srcRect/>
          <a:stretch/>
        </p:blipFill>
        <p:spPr>
          <a:xfrm>
            <a:off x="221916" y="1281530"/>
            <a:ext cx="5185500" cy="5185500"/>
          </a:xfrm>
          <a:prstGeom prst="rect">
            <a:avLst/>
          </a:prstGeom>
          <a:noFill/>
          <a:ln>
            <a:noFill/>
          </a:ln>
        </p:spPr>
      </p:pic>
      <p:pic>
        <p:nvPicPr>
          <p:cNvPr id="299" name="Google Shape;299;p40"/>
          <p:cNvPicPr preferRelativeResize="0"/>
          <p:nvPr/>
        </p:nvPicPr>
        <p:blipFill>
          <a:blip r:embed="rId4">
            <a:alphaModFix/>
          </a:blip>
          <a:stretch>
            <a:fillRect/>
          </a:stretch>
        </p:blipFill>
        <p:spPr>
          <a:xfrm>
            <a:off x="5407427" y="1281523"/>
            <a:ext cx="7086080" cy="4722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Softmax</a:t>
            </a:r>
            <a:endParaRPr/>
          </a:p>
        </p:txBody>
      </p:sp>
      <p:pic>
        <p:nvPicPr>
          <p:cNvPr id="305" name="Google Shape;305;p41" descr="Softmax Function"/>
          <p:cNvPicPr preferRelativeResize="0">
            <a:picLocks noGrp="1"/>
          </p:cNvPicPr>
          <p:nvPr>
            <p:ph type="body" idx="1"/>
          </p:nvPr>
        </p:nvPicPr>
        <p:blipFill rotWithShape="1">
          <a:blip r:embed="rId3">
            <a:alphaModFix/>
          </a:blip>
          <a:srcRect/>
          <a:stretch/>
        </p:blipFill>
        <p:spPr>
          <a:xfrm>
            <a:off x="248707" y="1212375"/>
            <a:ext cx="4956600" cy="4956600"/>
          </a:xfrm>
          <a:prstGeom prst="rect">
            <a:avLst/>
          </a:prstGeom>
          <a:noFill/>
          <a:ln>
            <a:noFill/>
          </a:ln>
        </p:spPr>
      </p:pic>
      <p:pic>
        <p:nvPicPr>
          <p:cNvPr id="306" name="Google Shape;306;p41"/>
          <p:cNvPicPr preferRelativeResize="0"/>
          <p:nvPr/>
        </p:nvPicPr>
        <p:blipFill>
          <a:blip r:embed="rId4">
            <a:alphaModFix/>
          </a:blip>
          <a:stretch>
            <a:fillRect/>
          </a:stretch>
        </p:blipFill>
        <p:spPr>
          <a:xfrm>
            <a:off x="5299075" y="2422259"/>
            <a:ext cx="6681899" cy="3746725"/>
          </a:xfrm>
          <a:prstGeom prst="rect">
            <a:avLst/>
          </a:prstGeom>
          <a:noFill/>
          <a:ln>
            <a:noFill/>
          </a:ln>
        </p:spPr>
      </p:pic>
      <p:sp>
        <p:nvSpPr>
          <p:cNvPr id="307" name="Google Shape;307;p41"/>
          <p:cNvSpPr txBox="1"/>
          <p:nvPr/>
        </p:nvSpPr>
        <p:spPr>
          <a:xfrm>
            <a:off x="5545325" y="1178725"/>
            <a:ext cx="6054300" cy="11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rebuchet MS"/>
                <a:ea typeface="Trebuchet MS"/>
                <a:cs typeface="Trebuchet MS"/>
                <a:sym typeface="Trebuchet MS"/>
              </a:rPr>
              <a:t>Softmax, spre deosebire de sigmoid, pe langa faptul ca incadreaza un domeniu nemarginit(teoretic) intre  0 si 1, o face astefel incat la iesire avem probabilitati.</a:t>
            </a:r>
            <a:endParaRPr>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ReLU</a:t>
            </a:r>
            <a:endParaRPr/>
          </a:p>
        </p:txBody>
      </p:sp>
      <p:pic>
        <p:nvPicPr>
          <p:cNvPr id="313" name="Google Shape;313;p42" descr="Imagini pentru relu"/>
          <p:cNvPicPr preferRelativeResize="0">
            <a:picLocks noGrp="1"/>
          </p:cNvPicPr>
          <p:nvPr>
            <p:ph type="body" idx="1"/>
          </p:nvPr>
        </p:nvPicPr>
        <p:blipFill rotWithShape="1">
          <a:blip r:embed="rId3">
            <a:alphaModFix/>
          </a:blip>
          <a:srcRect/>
          <a:stretch/>
        </p:blipFill>
        <p:spPr>
          <a:xfrm>
            <a:off x="712256" y="2160588"/>
            <a:ext cx="8527525" cy="38814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Tenserflow</a:t>
            </a:r>
            <a:endParaRPr/>
          </a:p>
        </p:txBody>
      </p:sp>
      <p:sp>
        <p:nvSpPr>
          <p:cNvPr id="319" name="Google Shape;319;p43"/>
          <p:cNvSpPr txBox="1">
            <a:spLocks noGrp="1"/>
          </p:cNvSpPr>
          <p:nvPr>
            <p:ph type="body" idx="1"/>
          </p:nvPr>
        </p:nvSpPr>
        <p:spPr>
          <a:xfrm>
            <a:off x="838200" y="1825625"/>
            <a:ext cx="3687147" cy="435133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Framework puternic pentru machine learning</a:t>
            </a:r>
            <a:endParaRPr/>
          </a:p>
          <a:p>
            <a:pPr marL="342900" lvl="0" indent="-342900" algn="l" rtl="0">
              <a:spcBef>
                <a:spcPts val="1000"/>
              </a:spcBef>
              <a:spcAft>
                <a:spcPts val="0"/>
              </a:spcAft>
              <a:buSzPts val="1440"/>
              <a:buChar char="►"/>
            </a:pPr>
            <a:r>
              <a:rPr lang="en-US"/>
              <a:t>Usor de folosit</a:t>
            </a:r>
            <a:endParaRPr/>
          </a:p>
          <a:p>
            <a:pPr marL="342900" lvl="0" indent="-342900" algn="l" rtl="0">
              <a:spcBef>
                <a:spcPts val="1000"/>
              </a:spcBef>
              <a:spcAft>
                <a:spcPts val="0"/>
              </a:spcAft>
              <a:buSzPts val="1440"/>
              <a:buChar char="►"/>
            </a:pPr>
            <a:r>
              <a:rPr lang="en-US"/>
              <a:t>Design-ul pentru reteaua neuronala se realizeaza usor</a:t>
            </a:r>
            <a:endParaRPr/>
          </a:p>
        </p:txBody>
      </p:sp>
      <p:pic>
        <p:nvPicPr>
          <p:cNvPr id="320" name="Google Shape;320;p43"/>
          <p:cNvPicPr preferRelativeResize="0"/>
          <p:nvPr/>
        </p:nvPicPr>
        <p:blipFill rotWithShape="1">
          <a:blip r:embed="rId3">
            <a:alphaModFix/>
          </a:blip>
          <a:srcRect/>
          <a:stretch/>
        </p:blipFill>
        <p:spPr>
          <a:xfrm>
            <a:off x="4820794" y="1027906"/>
            <a:ext cx="5890770" cy="50829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26" name="Google Shape;326;p44"/>
          <p:cNvSpPr txBox="1">
            <a:spLocks noGrp="1"/>
          </p:cNvSpPr>
          <p:nvPr>
            <p:ph type="body" idx="1"/>
          </p:nvPr>
        </p:nvSpPr>
        <p:spPr>
          <a:xfrm>
            <a:off x="726634" y="19304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a:p>
            <a:pPr marL="457200" lvl="0" indent="0" algn="l" rtl="0">
              <a:spcBef>
                <a:spcPts val="1000"/>
              </a:spcBef>
              <a:spcAft>
                <a:spcPts val="0"/>
              </a:spcAft>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Aceasta bucata de cod este utilizata la importarea bibliotecilor ce urmeaza sa fie folosite si anume: Tensorflow(pentru construirea si utilizarea modelului de retea neuronala), Tensorflow Datasets(pentru importarea setului de date ce urmeaza sa fie prelucrat), matplotlib(pentru crearea de grafice) si math respectiv numpy(pentru operatii matematice)</a:t>
            </a:r>
            <a:endParaRPr/>
          </a:p>
        </p:txBody>
      </p:sp>
      <p:pic>
        <p:nvPicPr>
          <p:cNvPr id="327" name="Google Shape;327;p44"/>
          <p:cNvPicPr preferRelativeResize="0"/>
          <p:nvPr/>
        </p:nvPicPr>
        <p:blipFill>
          <a:blip r:embed="rId3">
            <a:alphaModFix/>
          </a:blip>
          <a:stretch>
            <a:fillRect/>
          </a:stretch>
        </p:blipFill>
        <p:spPr>
          <a:xfrm>
            <a:off x="1101225" y="1427475"/>
            <a:ext cx="8771299" cy="23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33" name="Google Shape;333;p4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Comanda tfds.load importa setul de date dorit, facandu-i o preprocesare, respectiv o impartire a datelor by default in doua categorii: Train si Test.</a:t>
            </a:r>
            <a:endParaRPr/>
          </a:p>
          <a:p>
            <a:pPr marL="457200" lvl="0" indent="-320040" algn="l" rtl="0">
              <a:spcBef>
                <a:spcPts val="0"/>
              </a:spcBef>
              <a:spcAft>
                <a:spcPts val="0"/>
              </a:spcAft>
              <a:buSzPts val="1440"/>
              <a:buChar char="-"/>
            </a:pPr>
            <a:endParaRPr/>
          </a:p>
          <a:p>
            <a:pPr marL="457200" lvl="0" indent="-320040" algn="l" rtl="0">
              <a:spcBef>
                <a:spcPts val="0"/>
              </a:spcBef>
              <a:spcAft>
                <a:spcPts val="0"/>
              </a:spcAft>
              <a:buSzPts val="1440"/>
              <a:buChar char="-"/>
            </a:pPr>
            <a:r>
              <a:rPr lang="en-US"/>
              <a:t>Salvarea acestor categorii de date a fost mai departe facuta in variabilele train_dataset si test_dataset</a:t>
            </a:r>
            <a:endParaRPr/>
          </a:p>
        </p:txBody>
      </p:sp>
      <p:pic>
        <p:nvPicPr>
          <p:cNvPr id="334" name="Google Shape;334;p45"/>
          <p:cNvPicPr preferRelativeResize="0"/>
          <p:nvPr/>
        </p:nvPicPr>
        <p:blipFill>
          <a:blip r:embed="rId3">
            <a:alphaModFix/>
          </a:blip>
          <a:stretch>
            <a:fillRect/>
          </a:stretch>
        </p:blipFill>
        <p:spPr>
          <a:xfrm>
            <a:off x="207600" y="1468550"/>
            <a:ext cx="11710027" cy="100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40" name="Google Shape;340;p46"/>
          <p:cNvSpPr txBox="1">
            <a:spLocks noGrp="1"/>
          </p:cNvSpPr>
          <p:nvPr>
            <p:ph type="body" idx="1"/>
          </p:nvPr>
        </p:nvSpPr>
        <p:spPr>
          <a:xfrm>
            <a:off x="677334" y="2496114"/>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Pentru ca modelul sa functioneze, am creat o functie de normalizare a pixelior, pentru a ii aduce de la valori intre 0 si 255 la valori intre 0 si 1, pe care mai apoi am aplicat-o fiecarei imagini din seturile de date de test si de antrenare</a:t>
            </a:r>
            <a:endParaRPr/>
          </a:p>
          <a:p>
            <a:pPr marL="0" lvl="0" indent="0" algn="l" rtl="0">
              <a:spcBef>
                <a:spcPts val="1000"/>
              </a:spcBef>
              <a:spcAft>
                <a:spcPts val="0"/>
              </a:spcAft>
              <a:buNone/>
            </a:pPr>
            <a:endParaRPr/>
          </a:p>
        </p:txBody>
      </p:sp>
      <p:pic>
        <p:nvPicPr>
          <p:cNvPr id="341" name="Google Shape;341;p46"/>
          <p:cNvPicPr preferRelativeResize="0"/>
          <p:nvPr/>
        </p:nvPicPr>
        <p:blipFill>
          <a:blip r:embed="rId3">
            <a:alphaModFix/>
          </a:blip>
          <a:stretch>
            <a:fillRect/>
          </a:stretch>
        </p:blipFill>
        <p:spPr>
          <a:xfrm>
            <a:off x="851800" y="1386250"/>
            <a:ext cx="6713051" cy="2175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Colab</a:t>
            </a:r>
            <a:endParaRPr/>
          </a:p>
        </p:txBody>
      </p:sp>
      <p:pic>
        <p:nvPicPr>
          <p:cNvPr id="158" name="Google Shape;158;p20" descr="https://cdn-images-1.medium.com/max/1600/1*SJfgGypNyhpAfNDBNA7eDg.png"/>
          <p:cNvPicPr preferRelativeResize="0">
            <a:picLocks noGrp="1"/>
          </p:cNvPicPr>
          <p:nvPr>
            <p:ph type="body" idx="1"/>
          </p:nvPr>
        </p:nvPicPr>
        <p:blipFill rotWithShape="1">
          <a:blip r:embed="rId3">
            <a:alphaModFix/>
          </a:blip>
          <a:srcRect/>
          <a:stretch/>
        </p:blipFill>
        <p:spPr>
          <a:xfrm>
            <a:off x="1351536" y="1690688"/>
            <a:ext cx="3905250" cy="4114800"/>
          </a:xfrm>
          <a:prstGeom prst="rect">
            <a:avLst/>
          </a:prstGeom>
          <a:noFill/>
          <a:ln>
            <a:noFill/>
          </a:ln>
        </p:spPr>
      </p:pic>
      <p:sp>
        <p:nvSpPr>
          <p:cNvPr id="159" name="Google Shape;159;p20"/>
          <p:cNvSpPr txBox="1"/>
          <p:nvPr/>
        </p:nvSpPr>
        <p:spPr>
          <a:xfrm>
            <a:off x="6361889" y="1690688"/>
            <a:ext cx="499191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Avantaje: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Usor de folosit.</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COLABorare - permite editarea de catre mai multe persoane.</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Procesare GPU online pentru reducerea timpului efectiv de procesare.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47" name="Google Shape;347;p47"/>
          <p:cNvSpPr txBox="1">
            <a:spLocks noGrp="1"/>
          </p:cNvSpPr>
          <p:nvPr>
            <p:ph type="body" idx="1"/>
          </p:nvPr>
        </p:nvSpPr>
        <p:spPr>
          <a:xfrm>
            <a:off x="677328" y="2160600"/>
            <a:ext cx="61806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Pentru a face plot-ul pentru o singura imagine, am restructurat vectorul la dimensiunea de (28,28), dupa care ne-am folosit de functiile din bibiloteca matplotlib pentru a realiza efectiv graficul.</a:t>
            </a:r>
            <a:endParaRPr/>
          </a:p>
        </p:txBody>
      </p:sp>
      <p:pic>
        <p:nvPicPr>
          <p:cNvPr id="348" name="Google Shape;348;p47"/>
          <p:cNvPicPr preferRelativeResize="0"/>
          <p:nvPr/>
        </p:nvPicPr>
        <p:blipFill>
          <a:blip r:embed="rId3">
            <a:alphaModFix/>
          </a:blip>
          <a:stretch>
            <a:fillRect/>
          </a:stretch>
        </p:blipFill>
        <p:spPr>
          <a:xfrm>
            <a:off x="6978550" y="609600"/>
            <a:ext cx="4632400" cy="609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54" name="Google Shape;354;p4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   -	Comanda tf.keras.Sequential</a:t>
            </a:r>
            <a:endParaRPr/>
          </a:p>
          <a:p>
            <a:pPr marL="0" lvl="0" indent="0" algn="l" rtl="0">
              <a:spcBef>
                <a:spcPts val="1000"/>
              </a:spcBef>
              <a:spcAft>
                <a:spcPts val="0"/>
              </a:spcAft>
              <a:buNone/>
            </a:pPr>
            <a:r>
              <a:rPr lang="en-US"/>
              <a:t>practic creaza un model simplu,</a:t>
            </a:r>
            <a:endParaRPr/>
          </a:p>
          <a:p>
            <a:pPr marL="0" lvl="0" indent="0" algn="l" rtl="0">
              <a:spcBef>
                <a:spcPts val="1000"/>
              </a:spcBef>
              <a:spcAft>
                <a:spcPts val="0"/>
              </a:spcAft>
              <a:buNone/>
            </a:pPr>
            <a:r>
              <a:rPr lang="en-US"/>
              <a:t>format dintr-o stiva de straturi,</a:t>
            </a:r>
            <a:endParaRPr/>
          </a:p>
          <a:p>
            <a:pPr marL="0" lvl="0" indent="0" algn="l" rtl="0">
              <a:spcBef>
                <a:spcPts val="1000"/>
              </a:spcBef>
              <a:spcAft>
                <a:spcPts val="0"/>
              </a:spcAft>
              <a:buNone/>
            </a:pPr>
            <a:r>
              <a:rPr lang="en-US"/>
              <a:t>pe care mai apoi le-am definit</a:t>
            </a:r>
            <a:endParaRPr/>
          </a:p>
          <a:p>
            <a:pPr marL="0" lvl="0" indent="0" algn="l" rtl="0">
              <a:spcBef>
                <a:spcPts val="1000"/>
              </a:spcBef>
              <a:spcAft>
                <a:spcPts val="0"/>
              </a:spcAft>
              <a:buNone/>
            </a:pPr>
            <a:r>
              <a:rPr lang="en-US"/>
              <a:t>utilizand functiile:</a:t>
            </a:r>
            <a:endParaRPr/>
          </a:p>
          <a:p>
            <a:pPr marL="457200" lvl="0" indent="-320040" algn="l" rtl="0">
              <a:spcBef>
                <a:spcPts val="1000"/>
              </a:spcBef>
              <a:spcAft>
                <a:spcPts val="0"/>
              </a:spcAft>
              <a:buSzPts val="1440"/>
              <a:buChar char="-"/>
            </a:pPr>
            <a:r>
              <a:rPr lang="en-US"/>
              <a:t>layers.Flatten - care face </a:t>
            </a:r>
            <a:endParaRPr/>
          </a:p>
          <a:p>
            <a:pPr marL="0" lvl="0" indent="0" algn="l" rtl="0">
              <a:spcBef>
                <a:spcPts val="1000"/>
              </a:spcBef>
              <a:spcAft>
                <a:spcPts val="0"/>
              </a:spcAft>
              <a:buNone/>
            </a:pPr>
            <a:r>
              <a:rPr lang="en-US"/>
              <a:t>dintr-o matrice de imagine(tensor) un vector cu dimensiunea de 28x28 elemente</a:t>
            </a:r>
            <a:endParaRPr/>
          </a:p>
          <a:p>
            <a:pPr marL="457200" lvl="0" indent="-320040" algn="l" rtl="0">
              <a:spcBef>
                <a:spcPts val="1000"/>
              </a:spcBef>
              <a:spcAft>
                <a:spcPts val="0"/>
              </a:spcAft>
              <a:buSzPts val="1440"/>
              <a:buChar char="-"/>
            </a:pPr>
            <a:r>
              <a:rPr lang="en-US"/>
              <a:t>layers.Dense care creaza un strat dens, caruia ii specificam si functia de activare</a:t>
            </a:r>
            <a:endParaRPr/>
          </a:p>
        </p:txBody>
      </p:sp>
      <p:pic>
        <p:nvPicPr>
          <p:cNvPr id="355" name="Google Shape;355;p48"/>
          <p:cNvPicPr preferRelativeResize="0"/>
          <p:nvPr/>
        </p:nvPicPr>
        <p:blipFill>
          <a:blip r:embed="rId3">
            <a:alphaModFix/>
          </a:blip>
          <a:stretch>
            <a:fillRect/>
          </a:stretch>
        </p:blipFill>
        <p:spPr>
          <a:xfrm>
            <a:off x="4347850" y="226951"/>
            <a:ext cx="7167150" cy="4508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61" name="Google Shape;361;p4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Compilare modelului a fost realizata prin functia compile din Tensorflow, care primeste ca parametrii optimizatorul( ‘adam’ in cazul de fata), functia loss si respectiv metrics care cuantifica performanta modelului in functie de parametrul ales(in cazul de fata performanta este cuantificata in acuratete)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	</a:t>
            </a:r>
            <a:endParaRPr/>
          </a:p>
        </p:txBody>
      </p:sp>
      <p:sp>
        <p:nvSpPr>
          <p:cNvPr id="367" name="Google Shape;367;p5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Antrenarea modelului a fost facuta folosind functia fit din Tensorflow, ce primeste ca parametrii setul de date de antrenare, numarul de epoch ce trebuie realizate si numarul de pasi pe care il va face in fiecare epoch</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spre exemplu: daca avem 20.000 de imagini care trebuie procesate si marimea unui batch = 100, atunci vom avea 20.000/100 = 200 de pasi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73" name="Google Shape;373;p5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in continuare, functia evaluate a fost folosita pentru a testa modelul creat pe setul de date de test; aceasta functie functioneaza in mod similar cu functia fit</a:t>
            </a:r>
            <a:endParaRPr/>
          </a:p>
          <a:p>
            <a:pPr marL="457200" lvl="0" indent="-320040" algn="l" rtl="0">
              <a:spcBef>
                <a:spcPts val="0"/>
              </a:spcBef>
              <a:spcAft>
                <a:spcPts val="0"/>
              </a:spcAft>
              <a:buSzPts val="1440"/>
              <a:buChar char="-"/>
            </a:pPr>
            <a:r>
              <a:rPr lang="en-US"/>
              <a:t>functia predict este cea care face predictiile pentru fiecare imagine, ea calculand probabilitatea ca obiectul vestimentar prezent in imagine sa fie ceea ce a identificat modelul creat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Cod utilizat</a:t>
            </a:r>
            <a:endParaRPr/>
          </a:p>
        </p:txBody>
      </p:sp>
      <p:sp>
        <p:nvSpPr>
          <p:cNvPr id="379" name="Google Shape;379;p52"/>
          <p:cNvSpPr txBox="1">
            <a:spLocks noGrp="1"/>
          </p:cNvSpPr>
          <p:nvPr>
            <p:ph type="body" idx="1"/>
          </p:nvPr>
        </p:nvSpPr>
        <p:spPr>
          <a:xfrm>
            <a:off x="677328" y="2160600"/>
            <a:ext cx="58551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Plotarea mai multor imagini cu probabilitatile corespunzatoare.</a:t>
            </a:r>
            <a:endParaRPr/>
          </a:p>
        </p:txBody>
      </p:sp>
      <p:pic>
        <p:nvPicPr>
          <p:cNvPr id="380" name="Google Shape;380;p52"/>
          <p:cNvPicPr preferRelativeResize="0"/>
          <p:nvPr/>
        </p:nvPicPr>
        <p:blipFill>
          <a:blip r:embed="rId3">
            <a:alphaModFix/>
          </a:blip>
          <a:stretch>
            <a:fillRect/>
          </a:stretch>
        </p:blipFill>
        <p:spPr>
          <a:xfrm>
            <a:off x="6532375" y="93200"/>
            <a:ext cx="5941399" cy="648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Rezultate</a:t>
            </a:r>
            <a:endParaRPr/>
          </a:p>
        </p:txBody>
      </p:sp>
      <p:sp>
        <p:nvSpPr>
          <p:cNvPr id="386" name="Google Shape;386;p53"/>
          <p:cNvSpPr txBox="1">
            <a:spLocks noGrp="1"/>
          </p:cNvSpPr>
          <p:nvPr>
            <p:ph type="body" idx="1"/>
          </p:nvPr>
        </p:nvSpPr>
        <p:spPr>
          <a:xfrm>
            <a:off x="740546" y="1270000"/>
            <a:ext cx="8989380" cy="23864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Am simulat 9 combinatii de optimizatori si activatori pentru 5 epoci.</a:t>
            </a:r>
            <a:endParaRPr/>
          </a:p>
        </p:txBody>
      </p:sp>
      <p:pic>
        <p:nvPicPr>
          <p:cNvPr id="387" name="Google Shape;387;p53" descr="Imagini pentru results"/>
          <p:cNvPicPr preferRelativeResize="0"/>
          <p:nvPr/>
        </p:nvPicPr>
        <p:blipFill rotWithShape="1">
          <a:blip r:embed="rId3">
            <a:alphaModFix/>
          </a:blip>
          <a:srcRect/>
          <a:stretch/>
        </p:blipFill>
        <p:spPr>
          <a:xfrm>
            <a:off x="2276806" y="2098886"/>
            <a:ext cx="6087691" cy="3867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 cu 1-ReLU 2-Softmax</a:t>
            </a:r>
            <a:endParaRPr/>
          </a:p>
        </p:txBody>
      </p:sp>
      <p:sp>
        <p:nvSpPr>
          <p:cNvPr id="393" name="Google Shape;393;p5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Rezultate:</a:t>
            </a:r>
            <a:endParaRPr/>
          </a:p>
          <a:p>
            <a:pPr marL="342900" lvl="0" indent="-342900" algn="l" rtl="0">
              <a:spcBef>
                <a:spcPts val="1000"/>
              </a:spcBef>
              <a:spcAft>
                <a:spcPts val="0"/>
              </a:spcAft>
              <a:buSzPts val="1440"/>
              <a:buChar char="►"/>
            </a:pPr>
            <a:r>
              <a:rPr lang="en-US"/>
              <a:t>Loss 0.3463</a:t>
            </a:r>
            <a:endParaRPr/>
          </a:p>
          <a:p>
            <a:pPr marL="342900" lvl="0" indent="-342900" algn="l" rtl="0">
              <a:spcBef>
                <a:spcPts val="1000"/>
              </a:spcBef>
              <a:spcAft>
                <a:spcPts val="0"/>
              </a:spcAft>
              <a:buSzPts val="1440"/>
              <a:buChar char="►"/>
            </a:pPr>
            <a:r>
              <a:rPr lang="en-US"/>
              <a:t>Accuracy 0.8758</a:t>
            </a:r>
            <a:endParaRPr/>
          </a:p>
          <a:p>
            <a:pPr marL="342900" lvl="0" indent="-342900" algn="l" rtl="0">
              <a:spcBef>
                <a:spcPts val="1000"/>
              </a:spcBef>
              <a:spcAft>
                <a:spcPts val="0"/>
              </a:spcAft>
              <a:buSzPts val="1440"/>
              <a:buChar char="►"/>
            </a:pPr>
            <a:r>
              <a:rPr lang="en-US"/>
              <a:t>Timp 107 secunde</a:t>
            </a:r>
            <a:endParaRPr/>
          </a:p>
          <a:p>
            <a:pPr marL="342900" lvl="0" indent="-342900" algn="l" rtl="0">
              <a:spcBef>
                <a:spcPts val="1000"/>
              </a:spcBef>
              <a:spcAft>
                <a:spcPts val="0"/>
              </a:spcAft>
              <a:buSzPts val="1440"/>
              <a:buChar char="►"/>
            </a:pPr>
            <a:r>
              <a:rPr lang="en-US"/>
              <a:t>Accesta a putut ajunge si la 91% accuracy in 20 de epoci.</a:t>
            </a:r>
            <a:endParaRPr/>
          </a:p>
          <a:p>
            <a:pPr marL="342900" lvl="0" indent="-251459" algn="l" rtl="0">
              <a:spcBef>
                <a:spcPts val="1000"/>
              </a:spcBef>
              <a:spcAft>
                <a:spcPts val="0"/>
              </a:spcAft>
              <a:buSzPts val="144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 cu 1-ReLU 2-Sigmoid</a:t>
            </a:r>
            <a:endParaRPr/>
          </a:p>
        </p:txBody>
      </p:sp>
      <p:pic>
        <p:nvPicPr>
          <p:cNvPr id="399" name="Google Shape;399;p55"/>
          <p:cNvPicPr preferRelativeResize="0"/>
          <p:nvPr/>
        </p:nvPicPr>
        <p:blipFill rotWithShape="1">
          <a:blip r:embed="rId3">
            <a:alphaModFix/>
          </a:blip>
          <a:srcRect/>
          <a:stretch/>
        </p:blipFill>
        <p:spPr>
          <a:xfrm>
            <a:off x="838200" y="1825625"/>
            <a:ext cx="4676192" cy="3922032"/>
          </a:xfrm>
          <a:prstGeom prst="rect">
            <a:avLst/>
          </a:prstGeom>
          <a:noFill/>
          <a:ln>
            <a:noFill/>
          </a:ln>
        </p:spPr>
      </p:pic>
      <p:sp>
        <p:nvSpPr>
          <p:cNvPr id="400" name="Google Shape;400;p55"/>
          <p:cNvSpPr txBox="1"/>
          <p:nvPr/>
        </p:nvSpPr>
        <p:spPr>
          <a:xfrm>
            <a:off x="6820678" y="2108718"/>
            <a:ext cx="4533122"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Rezultate: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Loss 0.3375</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Accuracy 0.8780</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Timp 101 secunde</a:t>
            </a:r>
            <a:endParaRPr sz="1800">
              <a:solidFill>
                <a:schemeClr val="dk1"/>
              </a:solidFill>
              <a:latin typeface="Trebuchet MS"/>
              <a:ea typeface="Trebuchet MS"/>
              <a:cs typeface="Trebuchet MS"/>
              <a:sym typeface="Trebuchet M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 cu 1-ReLU 2-ReLU</a:t>
            </a:r>
            <a:endParaRPr/>
          </a:p>
        </p:txBody>
      </p:sp>
      <p:sp>
        <p:nvSpPr>
          <p:cNvPr id="406" name="Google Shape;406;p5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Daca folosim ReLU pe ultimul layer accuracy-ul ramane in jur de 10 la suta si uneori chiar scade. Am testat pentru 5 epoci si am renuntat pentru ca nu avea sens comparativ cu celelalte rezultate obtinute. Au durat 228 de secunde.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Cum se foloseste?</a:t>
            </a:r>
            <a:endParaRPr/>
          </a:p>
        </p:txBody>
      </p:sp>
      <p:sp>
        <p:nvSpPr>
          <p:cNvPr id="165" name="Google Shape;165;p2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66" name="Google Shape;166;p21"/>
          <p:cNvPicPr preferRelativeResize="0"/>
          <p:nvPr/>
        </p:nvPicPr>
        <p:blipFill>
          <a:blip r:embed="rId3">
            <a:alphaModFix/>
          </a:blip>
          <a:stretch>
            <a:fillRect/>
          </a:stretch>
        </p:blipFill>
        <p:spPr>
          <a:xfrm>
            <a:off x="677325" y="1374625"/>
            <a:ext cx="9175598" cy="51612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 cu 1-Softmax 2-Softmax</a:t>
            </a:r>
            <a:endParaRPr/>
          </a:p>
        </p:txBody>
      </p:sp>
      <p:sp>
        <p:nvSpPr>
          <p:cNvPr id="413" name="Google Shape;413;p5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Rezultate:</a:t>
            </a:r>
            <a:endParaRPr/>
          </a:p>
          <a:p>
            <a:pPr marL="342900" lvl="0" indent="-342900" algn="l" rtl="0">
              <a:spcBef>
                <a:spcPts val="1000"/>
              </a:spcBef>
              <a:spcAft>
                <a:spcPts val="0"/>
              </a:spcAft>
              <a:buSzPts val="1440"/>
              <a:buChar char="►"/>
            </a:pPr>
            <a:r>
              <a:rPr lang="en-US"/>
              <a:t>Loss 0.5878</a:t>
            </a:r>
            <a:endParaRPr/>
          </a:p>
          <a:p>
            <a:pPr marL="342900" lvl="0" indent="-342900" algn="l" rtl="0">
              <a:spcBef>
                <a:spcPts val="1000"/>
              </a:spcBef>
              <a:spcAft>
                <a:spcPts val="0"/>
              </a:spcAft>
              <a:buSzPts val="1440"/>
              <a:buChar char="►"/>
            </a:pPr>
            <a:r>
              <a:rPr lang="en-US"/>
              <a:t>Accuracy 0.7494</a:t>
            </a:r>
            <a:endParaRPr/>
          </a:p>
          <a:p>
            <a:pPr marL="342900" lvl="0" indent="-342900" algn="l" rtl="0">
              <a:spcBef>
                <a:spcPts val="1000"/>
              </a:spcBef>
              <a:spcAft>
                <a:spcPts val="0"/>
              </a:spcAft>
              <a:buSzPts val="1440"/>
              <a:buChar char="►"/>
            </a:pPr>
            <a:r>
              <a:rPr lang="en-US"/>
              <a:t>Timp 231 secunde</a:t>
            </a:r>
            <a:endParaRPr/>
          </a:p>
          <a:p>
            <a:pPr marL="342900" lvl="0" indent="-342900" algn="l" rtl="0">
              <a:spcBef>
                <a:spcPts val="1000"/>
              </a:spcBef>
              <a:spcAft>
                <a:spcPts val="0"/>
              </a:spcAft>
              <a:buSzPts val="1440"/>
              <a:buChar char="►"/>
            </a:pPr>
            <a:r>
              <a:rPr lang="en-US"/>
              <a:t>De notat faptul ca comparand acceste rezultate cu cele folosind ReLU si Softmax, nu numai ca nu avem acceasi precizie, dar si timpul de rulare este mult mai mare.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Adam cu 1-Sigmoid 2-Softmax</a:t>
            </a:r>
            <a:endParaRPr/>
          </a:p>
        </p:txBody>
      </p:sp>
      <p:sp>
        <p:nvSpPr>
          <p:cNvPr id="419" name="Google Shape;419;p5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Rezultate:</a:t>
            </a:r>
            <a:endParaRPr/>
          </a:p>
          <a:p>
            <a:pPr marL="342900" lvl="0" indent="-342900" algn="l" rtl="0">
              <a:spcBef>
                <a:spcPts val="1000"/>
              </a:spcBef>
              <a:spcAft>
                <a:spcPts val="0"/>
              </a:spcAft>
              <a:buSzPts val="1440"/>
              <a:buChar char="►"/>
            </a:pPr>
            <a:r>
              <a:rPr lang="en-US"/>
              <a:t>Loss 0.3555</a:t>
            </a:r>
            <a:endParaRPr/>
          </a:p>
          <a:p>
            <a:pPr marL="342900" lvl="0" indent="-342900" algn="l" rtl="0">
              <a:spcBef>
                <a:spcPts val="1000"/>
              </a:spcBef>
              <a:spcAft>
                <a:spcPts val="0"/>
              </a:spcAft>
              <a:buSzPts val="1440"/>
              <a:buChar char="►"/>
            </a:pPr>
            <a:r>
              <a:rPr lang="en-US"/>
              <a:t>Accuracy 0.8704</a:t>
            </a:r>
            <a:endParaRPr/>
          </a:p>
          <a:p>
            <a:pPr marL="342900" lvl="0" indent="-342900" algn="l" rtl="0">
              <a:spcBef>
                <a:spcPts val="1000"/>
              </a:spcBef>
              <a:spcAft>
                <a:spcPts val="0"/>
              </a:spcAft>
              <a:buSzPts val="1440"/>
              <a:buChar char="►"/>
            </a:pPr>
            <a:r>
              <a:rPr lang="en-US"/>
              <a:t>Timp 100 secunde</a:t>
            </a:r>
            <a:endParaRPr/>
          </a:p>
          <a:p>
            <a:pPr marL="342900" lvl="0" indent="-342900" algn="l" rtl="0">
              <a:spcBef>
                <a:spcPts val="1000"/>
              </a:spcBef>
              <a:spcAft>
                <a:spcPts val="0"/>
              </a:spcAft>
              <a:buSzPts val="1440"/>
              <a:buChar char="►"/>
            </a:pPr>
            <a:r>
              <a:rPr lang="en-US"/>
              <a:t>Rezultate bune, comparabile cu ReLU-Softmax folosind optimizatorul Adam.</a:t>
            </a:r>
            <a:endParaRPr/>
          </a:p>
          <a:p>
            <a:pPr marL="342900" lvl="0" indent="-251459" algn="l" rtl="0">
              <a:spcBef>
                <a:spcPts val="1000"/>
              </a:spcBef>
              <a:spcAft>
                <a:spcPts val="0"/>
              </a:spcAft>
              <a:buSzPts val="144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RMSProp cu 1-ReLU 2-Softmax</a:t>
            </a:r>
            <a:endParaRPr/>
          </a:p>
        </p:txBody>
      </p:sp>
      <p:sp>
        <p:nvSpPr>
          <p:cNvPr id="425" name="Google Shape;425;p5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Rezultate:</a:t>
            </a:r>
            <a:endParaRPr/>
          </a:p>
          <a:p>
            <a:pPr marL="342900" lvl="0" indent="-342900" algn="l" rtl="0">
              <a:spcBef>
                <a:spcPts val="1000"/>
              </a:spcBef>
              <a:spcAft>
                <a:spcPts val="0"/>
              </a:spcAft>
              <a:buSzPts val="1440"/>
              <a:buChar char="►"/>
            </a:pPr>
            <a:r>
              <a:rPr lang="en-US"/>
              <a:t>Loss 0.3941 </a:t>
            </a:r>
            <a:endParaRPr/>
          </a:p>
          <a:p>
            <a:pPr marL="342900" lvl="0" indent="-342900" algn="l" rtl="0">
              <a:spcBef>
                <a:spcPts val="1000"/>
              </a:spcBef>
              <a:spcAft>
                <a:spcPts val="0"/>
              </a:spcAft>
              <a:buSzPts val="1440"/>
              <a:buChar char="►"/>
            </a:pPr>
            <a:r>
              <a:rPr lang="en-US"/>
              <a:t>Accuracy 0.8691 </a:t>
            </a:r>
            <a:endParaRPr/>
          </a:p>
          <a:p>
            <a:pPr marL="342900" lvl="0" indent="-342900" algn="l" rtl="0">
              <a:spcBef>
                <a:spcPts val="1000"/>
              </a:spcBef>
              <a:spcAft>
                <a:spcPts val="0"/>
              </a:spcAft>
              <a:buSzPts val="1440"/>
              <a:buChar char="►"/>
            </a:pPr>
            <a:r>
              <a:rPr lang="en-US"/>
              <a:t>Timp 96 secunde</a:t>
            </a:r>
            <a:endParaRPr/>
          </a:p>
          <a:p>
            <a:pPr marL="342900" lvl="0" indent="-342900" algn="l" rtl="0">
              <a:spcBef>
                <a:spcPts val="1000"/>
              </a:spcBef>
              <a:spcAft>
                <a:spcPts val="0"/>
              </a:spcAft>
              <a:buSzPts val="1440"/>
              <a:buChar char="►"/>
            </a:pPr>
            <a:r>
              <a:rPr lang="en-US"/>
              <a:t>Putin mai rapid, dar nu la fel de bun.</a:t>
            </a:r>
            <a:endParaRPr/>
          </a:p>
          <a:p>
            <a:pPr marL="342900" lvl="0" indent="-251459" algn="l" rtl="0">
              <a:spcBef>
                <a:spcPts val="1000"/>
              </a:spcBef>
              <a:spcAft>
                <a:spcPts val="0"/>
              </a:spcAft>
              <a:buSzPts val="144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SGD cu 1-ReLU 2-Softmax</a:t>
            </a:r>
            <a:endParaRPr/>
          </a:p>
        </p:txBody>
      </p:sp>
      <p:sp>
        <p:nvSpPr>
          <p:cNvPr id="431" name="Google Shape;431;p6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Rezultatele:</a:t>
            </a:r>
            <a:endParaRPr/>
          </a:p>
          <a:p>
            <a:pPr marL="342900" lvl="0" indent="-342900" algn="l" rtl="0">
              <a:spcBef>
                <a:spcPts val="1000"/>
              </a:spcBef>
              <a:spcAft>
                <a:spcPts val="0"/>
              </a:spcAft>
              <a:buSzPts val="1440"/>
              <a:buChar char="►"/>
            </a:pPr>
            <a:r>
              <a:rPr lang="en-US"/>
              <a:t>Loss 0.4475</a:t>
            </a:r>
            <a:endParaRPr/>
          </a:p>
          <a:p>
            <a:pPr marL="342900" lvl="0" indent="-342900" algn="l" rtl="0">
              <a:spcBef>
                <a:spcPts val="1000"/>
              </a:spcBef>
              <a:spcAft>
                <a:spcPts val="0"/>
              </a:spcAft>
              <a:buSzPts val="1440"/>
              <a:buChar char="►"/>
            </a:pPr>
            <a:r>
              <a:rPr lang="en-US"/>
              <a:t>Accuracy 0.8439</a:t>
            </a:r>
            <a:endParaRPr/>
          </a:p>
          <a:p>
            <a:pPr marL="342900" lvl="0" indent="-342900" algn="l" rtl="0">
              <a:spcBef>
                <a:spcPts val="1000"/>
              </a:spcBef>
              <a:spcAft>
                <a:spcPts val="0"/>
              </a:spcAft>
              <a:buSzPts val="1440"/>
              <a:buChar char="►"/>
            </a:pPr>
            <a:r>
              <a:rPr lang="en-US"/>
              <a:t>Timp 95 secunde</a:t>
            </a:r>
            <a:endParaRPr/>
          </a:p>
          <a:p>
            <a:pPr marL="342900" lvl="0" indent="-342900" algn="l" rtl="0">
              <a:spcBef>
                <a:spcPts val="1000"/>
              </a:spcBef>
              <a:spcAft>
                <a:spcPts val="0"/>
              </a:spcAft>
              <a:buSzPts val="1440"/>
              <a:buChar char="►"/>
            </a:pPr>
            <a:r>
              <a:rPr lang="en-US"/>
              <a:t>Accestea il plaseaza printer cele mai rapide dintre combinatile incercate, totusi nu reuseste sa scada loss-ul destul de mult.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Grafic cu rezultate</a:t>
            </a:r>
            <a:endParaRPr/>
          </a:p>
        </p:txBody>
      </p:sp>
      <p:pic>
        <p:nvPicPr>
          <p:cNvPr id="437" name="Google Shape;437;p61"/>
          <p:cNvPicPr preferRelativeResize="0"/>
          <p:nvPr/>
        </p:nvPicPr>
        <p:blipFill rotWithShape="1">
          <a:blip r:embed="rId3">
            <a:alphaModFix/>
          </a:blip>
          <a:srcRect/>
          <a:stretch/>
        </p:blipFill>
        <p:spPr>
          <a:xfrm>
            <a:off x="677863" y="2160588"/>
            <a:ext cx="8596312" cy="38814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Grafic timpi</a:t>
            </a:r>
            <a:endParaRPr/>
          </a:p>
        </p:txBody>
      </p:sp>
      <p:pic>
        <p:nvPicPr>
          <p:cNvPr id="443" name="Google Shape;443;p62"/>
          <p:cNvPicPr preferRelativeResize="0"/>
          <p:nvPr/>
        </p:nvPicPr>
        <p:blipFill rotWithShape="1">
          <a:blip r:embed="rId3">
            <a:alphaModFix/>
          </a:blip>
          <a:srcRect/>
          <a:stretch/>
        </p:blipFill>
        <p:spPr>
          <a:xfrm>
            <a:off x="677863" y="2160588"/>
            <a:ext cx="8596312" cy="38814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Concluzii</a:t>
            </a:r>
            <a:endParaRPr/>
          </a:p>
        </p:txBody>
      </p:sp>
      <p:sp>
        <p:nvSpPr>
          <p:cNvPr id="449" name="Google Shape;449;p6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COLAB este un mediu de lucru foarte util.</a:t>
            </a:r>
            <a:endParaRPr/>
          </a:p>
          <a:p>
            <a:pPr marL="342900" lvl="0" indent="-342900" algn="l" rtl="0">
              <a:spcBef>
                <a:spcPts val="0"/>
              </a:spcBef>
              <a:spcAft>
                <a:spcPts val="0"/>
              </a:spcAft>
              <a:buSzPts val="1440"/>
              <a:buChar char="►"/>
            </a:pPr>
            <a:r>
              <a:rPr lang="en-US"/>
              <a:t>Tensorflow este foarte usor de folosit.</a:t>
            </a:r>
            <a:endParaRPr/>
          </a:p>
          <a:p>
            <a:pPr marL="342900" lvl="0" indent="-342900" algn="l" rtl="0">
              <a:spcBef>
                <a:spcPts val="0"/>
              </a:spcBef>
              <a:spcAft>
                <a:spcPts val="0"/>
              </a:spcAft>
              <a:buSzPts val="1440"/>
              <a:buChar char="►"/>
            </a:pPr>
            <a:r>
              <a:rPr lang="en-US"/>
              <a:t>Relu este cel mai bine folosit pentru hidden layer.</a:t>
            </a:r>
            <a:endParaRPr/>
          </a:p>
          <a:p>
            <a:pPr marL="342900" lvl="0" indent="-342900" algn="l" rtl="0">
              <a:spcBef>
                <a:spcPts val="1000"/>
              </a:spcBef>
              <a:spcAft>
                <a:spcPts val="0"/>
              </a:spcAft>
              <a:buSzPts val="1440"/>
              <a:buChar char="►"/>
            </a:pPr>
            <a:r>
              <a:rPr lang="en-US"/>
              <a:t>Softmax este cel mai bine folosit pentru ultimul layer.</a:t>
            </a:r>
            <a:endParaRPr/>
          </a:p>
          <a:p>
            <a:pPr marL="342900" lvl="0" indent="-342900" algn="l" rtl="0">
              <a:spcBef>
                <a:spcPts val="1000"/>
              </a:spcBef>
              <a:spcAft>
                <a:spcPts val="0"/>
              </a:spcAft>
              <a:buSzPts val="1440"/>
              <a:buChar char="►"/>
            </a:pPr>
            <a:r>
              <a:rPr lang="en-US"/>
              <a:t>Relu niciodata pe ultimul layer.</a:t>
            </a:r>
            <a:endParaRPr/>
          </a:p>
          <a:p>
            <a:pPr marL="342900" lvl="0" indent="-342900" algn="l" rtl="0">
              <a:spcBef>
                <a:spcPts val="1000"/>
              </a:spcBef>
              <a:spcAft>
                <a:spcPts val="0"/>
              </a:spcAft>
              <a:buSzPts val="1440"/>
              <a:buChar char="►"/>
            </a:pPr>
            <a:r>
              <a:rPr lang="en-US"/>
              <a:t>In rest rezultate comparabile.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Bibliografie</a:t>
            </a:r>
            <a:endParaRPr/>
          </a:p>
        </p:txBody>
      </p:sp>
      <p:sp>
        <p:nvSpPr>
          <p:cNvPr id="455" name="Google Shape;455;p6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u="sng">
                <a:solidFill>
                  <a:schemeClr val="hlink"/>
                </a:solidFill>
                <a:hlinkClick r:id="rId3"/>
              </a:rPr>
              <a:t>https://en.wikipedia.org/wiki/Machine_learning</a:t>
            </a:r>
            <a:endParaRPr/>
          </a:p>
          <a:p>
            <a:pPr marL="342900" lvl="0" indent="-342900" algn="l" rtl="0">
              <a:spcBef>
                <a:spcPts val="1000"/>
              </a:spcBef>
              <a:spcAft>
                <a:spcPts val="0"/>
              </a:spcAft>
              <a:buSzPts val="1440"/>
              <a:buChar char="►"/>
            </a:pPr>
            <a:r>
              <a:rPr lang="en-US" u="sng">
                <a:solidFill>
                  <a:schemeClr val="hlink"/>
                </a:solidFill>
                <a:hlinkClick r:id="rId4"/>
              </a:rPr>
              <a:t>https://www.youtube.com/watch?v=aircAruvnKk&amp;list=PLZHQObOWTQDNU6R1_67000Dx_ZCJB-3pi</a:t>
            </a:r>
            <a:endParaRPr/>
          </a:p>
          <a:p>
            <a:pPr marL="342900" lvl="0" indent="-342900" algn="l" rtl="0">
              <a:spcBef>
                <a:spcPts val="1000"/>
              </a:spcBef>
              <a:spcAft>
                <a:spcPts val="0"/>
              </a:spcAft>
              <a:buSzPts val="1440"/>
              <a:buChar char="►"/>
            </a:pPr>
            <a:r>
              <a:rPr lang="en-US" u="sng">
                <a:solidFill>
                  <a:schemeClr val="hlink"/>
                </a:solidFill>
                <a:hlinkClick r:id="rId5"/>
              </a:rPr>
              <a:t>https://towardsdatascience.com/types-of-optimization-algorithms-used-in-neural-networks-and-ways-to-optimize-gradient-95ae5d39529f</a:t>
            </a:r>
            <a:endParaRPr/>
          </a:p>
          <a:p>
            <a:pPr marL="342900" lvl="0" indent="-342900" algn="l" rtl="0">
              <a:spcBef>
                <a:spcPts val="1000"/>
              </a:spcBef>
              <a:spcAft>
                <a:spcPts val="0"/>
              </a:spcAft>
              <a:buSzPts val="1440"/>
              <a:buChar char="►"/>
            </a:pPr>
            <a:r>
              <a:rPr lang="en-US" u="sng">
                <a:solidFill>
                  <a:schemeClr val="hlink"/>
                </a:solidFill>
                <a:hlinkClick r:id="rId6"/>
              </a:rPr>
              <a:t>https://medium.com/the-theory-of-everything/understanding-activation-functions-in-neural-networks-9491262884e0</a:t>
            </a:r>
            <a:endParaRPr/>
          </a:p>
          <a:p>
            <a:pPr marL="342900" lvl="0" indent="-342900" algn="l" rtl="0">
              <a:spcBef>
                <a:spcPts val="1000"/>
              </a:spcBef>
              <a:spcAft>
                <a:spcPts val="0"/>
              </a:spcAft>
              <a:buSzPts val="1440"/>
              <a:buChar char="►"/>
            </a:pPr>
            <a:r>
              <a:rPr lang="en-US" u="sng">
                <a:solidFill>
                  <a:schemeClr val="hlink"/>
                </a:solidFill>
                <a:hlinkClick r:id="rId7"/>
              </a:rPr>
              <a:t>https://en.wikipedia.org/wiki/Activation_function</a:t>
            </a:r>
            <a:endParaRPr/>
          </a:p>
          <a:p>
            <a:pPr marL="342900" lvl="0" indent="-342900" algn="l" rtl="0">
              <a:spcBef>
                <a:spcPts val="1000"/>
              </a:spcBef>
              <a:spcAft>
                <a:spcPts val="0"/>
              </a:spcAft>
              <a:buSzPts val="1440"/>
              <a:buChar char="►"/>
            </a:pPr>
            <a:r>
              <a:rPr lang="en-US" u="sng">
                <a:solidFill>
                  <a:schemeClr val="hlink"/>
                </a:solidFill>
                <a:hlinkClick r:id="rId8"/>
              </a:rPr>
              <a:t>https://en.wikipedia.org/wiki/Sigmoid_function</a:t>
            </a:r>
            <a:endParaRPr/>
          </a:p>
          <a:p>
            <a:pPr marL="342900" lvl="0" indent="-342900" algn="l" rtl="0">
              <a:spcBef>
                <a:spcPts val="1000"/>
              </a:spcBef>
              <a:spcAft>
                <a:spcPts val="0"/>
              </a:spcAft>
              <a:buSzPts val="1440"/>
              <a:buChar char="►"/>
            </a:pPr>
            <a:r>
              <a:rPr lang="en-US" u="sng">
                <a:solidFill>
                  <a:schemeClr val="hlink"/>
                </a:solidFill>
                <a:hlinkClick r:id="rId9"/>
              </a:rPr>
              <a:t>https://www.kaggle.com/dansbecker/rectified-linear-units-relu-in-deep-learning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Sfarsit.</a:t>
            </a:r>
            <a:endParaRPr/>
          </a:p>
        </p:txBody>
      </p:sp>
      <p:sp>
        <p:nvSpPr>
          <p:cNvPr id="461" name="Google Shape;461;p6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251459" algn="l" rtl="0">
              <a:spcBef>
                <a:spcPts val="0"/>
              </a:spcBef>
              <a:spcAft>
                <a:spcPts val="0"/>
              </a:spcAft>
              <a:buSzPts val="144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73" name="Google Shape;173;p22"/>
          <p:cNvPicPr preferRelativeResize="0"/>
          <p:nvPr/>
        </p:nvPicPr>
        <p:blipFill>
          <a:blip r:embed="rId3">
            <a:alphaModFix/>
          </a:blip>
          <a:stretch>
            <a:fillRect/>
          </a:stretch>
        </p:blipFill>
        <p:spPr>
          <a:xfrm>
            <a:off x="677325" y="1355500"/>
            <a:ext cx="9018749" cy="5073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3"/>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80" name="Google Shape;180;p23"/>
          <p:cNvPicPr preferRelativeResize="0"/>
          <p:nvPr/>
        </p:nvPicPr>
        <p:blipFill>
          <a:blip r:embed="rId3">
            <a:alphaModFix/>
          </a:blip>
          <a:stretch>
            <a:fillRect/>
          </a:stretch>
        </p:blipFill>
        <p:spPr>
          <a:xfrm>
            <a:off x="677325" y="1300950"/>
            <a:ext cx="9117202" cy="5128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87" name="Google Shape;187;p24"/>
          <p:cNvPicPr preferRelativeResize="0"/>
          <p:nvPr/>
        </p:nvPicPr>
        <p:blipFill>
          <a:blip r:embed="rId3">
            <a:alphaModFix/>
          </a:blip>
          <a:stretch>
            <a:fillRect/>
          </a:stretch>
        </p:blipFill>
        <p:spPr>
          <a:xfrm>
            <a:off x="677325" y="1025625"/>
            <a:ext cx="8916950" cy="5015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5"/>
          <p:cNvSpPr txBox="1">
            <a:spLocks noGrp="1"/>
          </p:cNvSpPr>
          <p:nvPr>
            <p:ph type="body" idx="1"/>
          </p:nvPr>
        </p:nvSpPr>
        <p:spPr>
          <a:xfrm>
            <a:off x="6898175" y="687675"/>
            <a:ext cx="4835400" cy="512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Colab foloseste notiunea de celula de cod pentru a facilita interactiunea cu codul. Astfel codul devine foarte modular, editarea acestuia fiind foarte usoare. Putem rula  celulele in ce ordinde vrem cat timp are sens.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Aici avem 3 zone:</a:t>
            </a:r>
            <a:endParaRPr/>
          </a:p>
          <a:p>
            <a:pPr marL="457200" lvl="0" indent="-320040" algn="l" rtl="0">
              <a:spcBef>
                <a:spcPts val="1000"/>
              </a:spcBef>
              <a:spcAft>
                <a:spcPts val="0"/>
              </a:spcAft>
              <a:buSzPts val="1440"/>
              <a:buAutoNum type="arabicPeriod"/>
            </a:pPr>
            <a:r>
              <a:rPr lang="en-US"/>
              <a:t>Butonul de run</a:t>
            </a:r>
            <a:endParaRPr/>
          </a:p>
          <a:p>
            <a:pPr marL="457200" lvl="0" indent="-320040" algn="l" rtl="0">
              <a:spcBef>
                <a:spcPts val="0"/>
              </a:spcBef>
              <a:spcAft>
                <a:spcPts val="0"/>
              </a:spcAft>
              <a:buSzPts val="1440"/>
              <a:buAutoNum type="arabicPeriod"/>
            </a:pPr>
            <a:r>
              <a:rPr lang="en-US"/>
              <a:t>Linia de cod(celula) cu butonul de setari ale celulei</a:t>
            </a:r>
            <a:endParaRPr/>
          </a:p>
          <a:p>
            <a:pPr marL="457200" lvl="0" indent="-320040" algn="l" rtl="0">
              <a:spcBef>
                <a:spcPts val="0"/>
              </a:spcBef>
              <a:spcAft>
                <a:spcPts val="0"/>
              </a:spcAft>
              <a:buSzPts val="1440"/>
              <a:buAutoNum type="arabicPeriod"/>
            </a:pPr>
            <a:r>
              <a:rPr lang="en-US"/>
              <a:t>Rezultatul liniei de cod</a:t>
            </a:r>
            <a:endParaRPr/>
          </a:p>
        </p:txBody>
      </p:sp>
      <p:pic>
        <p:nvPicPr>
          <p:cNvPr id="194" name="Google Shape;194;p25"/>
          <p:cNvPicPr preferRelativeResize="0"/>
          <p:nvPr/>
        </p:nvPicPr>
        <p:blipFill>
          <a:blip r:embed="rId3">
            <a:alphaModFix/>
          </a:blip>
          <a:stretch>
            <a:fillRect/>
          </a:stretch>
        </p:blipFill>
        <p:spPr>
          <a:xfrm>
            <a:off x="677326" y="609600"/>
            <a:ext cx="6220849" cy="5702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195134" y="783725"/>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26"/>
          <p:cNvSpPr txBox="1">
            <a:spLocks noGrp="1"/>
          </p:cNvSpPr>
          <p:nvPr>
            <p:ph type="body" idx="1"/>
          </p:nvPr>
        </p:nvSpPr>
        <p:spPr>
          <a:xfrm>
            <a:off x="6400229" y="783727"/>
            <a:ext cx="4600200" cy="4617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Acesa este meniul de setari al celulei si contine:</a:t>
            </a:r>
            <a:endParaRPr/>
          </a:p>
          <a:p>
            <a:pPr marL="457200" lvl="0" indent="-320040" algn="l" rtl="0">
              <a:spcBef>
                <a:spcPts val="1000"/>
              </a:spcBef>
              <a:spcAft>
                <a:spcPts val="0"/>
              </a:spcAft>
              <a:buSzPts val="1440"/>
              <a:buAutoNum type="arabicPeriod"/>
            </a:pPr>
            <a:r>
              <a:rPr lang="en-US"/>
              <a:t>Merge de celule</a:t>
            </a:r>
            <a:endParaRPr/>
          </a:p>
          <a:p>
            <a:pPr marL="457200" lvl="0" indent="-320040" algn="l" rtl="0">
              <a:spcBef>
                <a:spcPts val="0"/>
              </a:spcBef>
              <a:spcAft>
                <a:spcPts val="0"/>
              </a:spcAft>
              <a:buSzPts val="1440"/>
              <a:buAutoNum type="arabicPeriod"/>
            </a:pPr>
            <a:r>
              <a:rPr lang="en-US"/>
              <a:t>Stergerea celulei</a:t>
            </a:r>
            <a:endParaRPr/>
          </a:p>
          <a:p>
            <a:pPr marL="457200" lvl="0" indent="-320040" algn="l" rtl="0">
              <a:spcBef>
                <a:spcPts val="0"/>
              </a:spcBef>
              <a:spcAft>
                <a:spcPts val="0"/>
              </a:spcAft>
              <a:buSzPts val="1440"/>
              <a:buAutoNum type="arabicPeriod"/>
            </a:pPr>
            <a:r>
              <a:rPr lang="en-US"/>
              <a:t>Clear output(sterge rezultatul liniei de cod)</a:t>
            </a:r>
            <a:endParaRPr/>
          </a:p>
          <a:p>
            <a:pPr marL="457200" lvl="0" indent="-320040" algn="l" rtl="0">
              <a:spcBef>
                <a:spcPts val="0"/>
              </a:spcBef>
              <a:spcAft>
                <a:spcPts val="0"/>
              </a:spcAft>
              <a:buSzPts val="1440"/>
              <a:buAutoNum type="arabicPeriod"/>
            </a:pPr>
            <a:r>
              <a:rPr lang="en-US"/>
              <a:t>Posibilitatea de a adauga comentarii</a:t>
            </a:r>
            <a:endParaRPr/>
          </a:p>
        </p:txBody>
      </p:sp>
      <p:pic>
        <p:nvPicPr>
          <p:cNvPr id="201" name="Google Shape;201;p26"/>
          <p:cNvPicPr preferRelativeResize="0"/>
          <p:nvPr/>
        </p:nvPicPr>
        <p:blipFill>
          <a:blip r:embed="rId3">
            <a:alphaModFix/>
          </a:blip>
          <a:stretch>
            <a:fillRect/>
          </a:stretch>
        </p:blipFill>
        <p:spPr>
          <a:xfrm>
            <a:off x="677314" y="783725"/>
            <a:ext cx="5722909" cy="5257676"/>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1203</Words>
  <Application>Microsoft Office PowerPoint</Application>
  <PresentationFormat>Widescreen</PresentationFormat>
  <Paragraphs>178</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Noto Sans Symbols</vt:lpstr>
      <vt:lpstr>Trebuchet MS</vt:lpstr>
      <vt:lpstr>Facet</vt:lpstr>
      <vt:lpstr>Clasificator obiecte vestimentare</vt:lpstr>
      <vt:lpstr>Cuprins:</vt:lpstr>
      <vt:lpstr>Colab</vt:lpstr>
      <vt:lpstr>Cum se foloseste?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Retele neuroale</vt:lpstr>
      <vt:lpstr>Perceptron</vt:lpstr>
      <vt:lpstr>CNN</vt:lpstr>
      <vt:lpstr>RNN</vt:lpstr>
      <vt:lpstr>LSTM</vt:lpstr>
      <vt:lpstr>Generative Adversarial Network</vt:lpstr>
      <vt:lpstr>Optimizatori</vt:lpstr>
      <vt:lpstr>Adam</vt:lpstr>
      <vt:lpstr>Stochastic Gradient Descent</vt:lpstr>
      <vt:lpstr>RMSProp</vt:lpstr>
      <vt:lpstr>Activatori</vt:lpstr>
      <vt:lpstr>Sigmoid</vt:lpstr>
      <vt:lpstr>Softmax</vt:lpstr>
      <vt:lpstr>ReLU</vt:lpstr>
      <vt:lpstr>Tenserflow</vt:lpstr>
      <vt:lpstr>Cod utilizat</vt:lpstr>
      <vt:lpstr>Cod utilizat</vt:lpstr>
      <vt:lpstr>Cod utilizat</vt:lpstr>
      <vt:lpstr>Cod utilizat</vt:lpstr>
      <vt:lpstr>Cod utilizat</vt:lpstr>
      <vt:lpstr>Cod utilizat</vt:lpstr>
      <vt:lpstr>Cod utilizat </vt:lpstr>
      <vt:lpstr>Cod utilizat</vt:lpstr>
      <vt:lpstr>Cod utilizat</vt:lpstr>
      <vt:lpstr>Rezultate</vt:lpstr>
      <vt:lpstr>Adam cu 1-ReLU 2-Softmax</vt:lpstr>
      <vt:lpstr>Adam cu 1-ReLU 2-Sigmoid</vt:lpstr>
      <vt:lpstr>Adam cu 1-ReLU 2-ReLU</vt:lpstr>
      <vt:lpstr>Adam cu 1-Softmax 2-Softmax</vt:lpstr>
      <vt:lpstr>Adam cu 1-Sigmoid 2-Softmax</vt:lpstr>
      <vt:lpstr>RMSProp cu 1-ReLU 2-Softmax</vt:lpstr>
      <vt:lpstr>SGD cu 1-ReLU 2-Softmax</vt:lpstr>
      <vt:lpstr>Grafic cu rezultate</vt:lpstr>
      <vt:lpstr>Grafic timpi</vt:lpstr>
      <vt:lpstr>Concluzii</vt:lpstr>
      <vt:lpstr>Bibliografie</vt:lpstr>
      <vt:lpstr>Sfarsit.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Clasificator obiecte vestimentare</dc:title>
  <cp:lastModifiedBy>Giba Stefan</cp:lastModifiedBy>
  <cp:revision>1</cp:revision>
  <dcterms:modified xsi:type="dcterms:W3CDTF">2019-05-16T12:29:02Z</dcterms:modified>
</cp:coreProperties>
</file>